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3" r:id="rId10"/>
    <p:sldId id="264" r:id="rId11"/>
    <p:sldId id="266" r:id="rId12"/>
    <p:sldId id="265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BB9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F4CD9CB-9C25-470D-BBBF-E1E4464A188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2FEF-0883-4C20-930A-FCBBC18317A9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60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9CB-9C25-470D-BBBF-E1E4464A188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2FEF-0883-4C20-930A-FCBBC1831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37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9CB-9C25-470D-BBBF-E1E4464A188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2FEF-0883-4C20-930A-FCBBC18317A9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0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9CB-9C25-470D-BBBF-E1E4464A188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2FEF-0883-4C20-930A-FCBBC1831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46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9CB-9C25-470D-BBBF-E1E4464A188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2FEF-0883-4C20-930A-FCBBC18317A9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2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9CB-9C25-470D-BBBF-E1E4464A188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2FEF-0883-4C20-930A-FCBBC1831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89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9CB-9C25-470D-BBBF-E1E4464A188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2FEF-0883-4C20-930A-FCBBC1831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2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9CB-9C25-470D-BBBF-E1E4464A188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2FEF-0883-4C20-930A-FCBBC1831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05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9CB-9C25-470D-BBBF-E1E4464A188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2FEF-0883-4C20-930A-FCBBC1831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1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9CB-9C25-470D-BBBF-E1E4464A188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2FEF-0883-4C20-930A-FCBBC1831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11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9CB-9C25-470D-BBBF-E1E4464A188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2FEF-0883-4C20-930A-FCBBC18317A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7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F4CD9CB-9C25-470D-BBBF-E1E4464A188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592FEF-0883-4C20-930A-FCBBC18317A9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6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2440" y="4960137"/>
            <a:ext cx="510540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0070C0"/>
                </a:solidFill>
              </a:rPr>
              <a:t>Powiatowy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Zespół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Szkół nr 2 Pszczyna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13960" y="4572000"/>
            <a:ext cx="6568439" cy="1851177"/>
          </a:xfrm>
        </p:spPr>
        <p:txBody>
          <a:bodyPr>
            <a:normAutofit fontScale="62500" lnSpcReduction="20000"/>
          </a:bodyPr>
          <a:lstStyle/>
          <a:p>
            <a:endParaRPr lang="pl-PL" b="1" cap="all" dirty="0" smtClean="0">
              <a:solidFill>
                <a:srgbClr val="FF0000"/>
              </a:solidFill>
            </a:endParaRPr>
          </a:p>
          <a:p>
            <a:pPr algn="ctr"/>
            <a:r>
              <a:rPr lang="pl-PL" sz="7700" dirty="0" smtClean="0">
                <a:solidFill>
                  <a:srgbClr val="0070C0"/>
                </a:solidFill>
                <a:latin typeface="+mj-lt"/>
              </a:rPr>
              <a:t>Technik rachunkowości</a:t>
            </a:r>
          </a:p>
          <a:p>
            <a:pPr algn="ctr"/>
            <a:r>
              <a:rPr lang="pl-PL" sz="7700" dirty="0" smtClean="0">
                <a:solidFill>
                  <a:srgbClr val="FFC000"/>
                </a:solidFill>
                <a:latin typeface="+mj-lt"/>
              </a:rPr>
              <a:t>Nowość !!!</a:t>
            </a:r>
            <a:endParaRPr lang="pl-PL" sz="77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Obraz 3" descr="0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23" y="710248"/>
            <a:ext cx="5230577" cy="3145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55823" y="704216"/>
            <a:ext cx="59163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kern="0" dirty="0" smtClean="0">
                <a:solidFill>
                  <a:srgbClr val="004D6B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pl-PL" sz="4400" b="1" kern="0" dirty="0" smtClean="0">
                <a:solidFill>
                  <a:srgbClr val="004D6B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Pieniądze to nie wszystko, ale dużo pieniędzy to już coś” – Bernard Shaw.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8435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471509"/>
            <a:ext cx="5074920" cy="1737360"/>
          </a:xfrm>
        </p:spPr>
        <p:txBody>
          <a:bodyPr/>
          <a:lstStyle/>
          <a:p>
            <a:r>
              <a:rPr lang="pl-PL" b="1" cap="none" dirty="0" smtClean="0">
                <a:solidFill>
                  <a:srgbClr val="0070C0"/>
                </a:solidFill>
              </a:rPr>
              <a:t>Predyspozycje do wykonywania zawodu</a:t>
            </a:r>
            <a:endParaRPr lang="pl-PL" b="1" cap="none" dirty="0">
              <a:solidFill>
                <a:srgbClr val="0070C0"/>
              </a:solidFill>
            </a:endParaRPr>
          </a:p>
        </p:txBody>
      </p:sp>
      <p:pic>
        <p:nvPicPr>
          <p:cNvPr id="5" name="Symbol zastępczy zawartości 4" descr="Technik rachunkowośc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519517"/>
            <a:ext cx="5068888" cy="37903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257506"/>
            <a:ext cx="5425440" cy="411281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pl-PL" sz="2600" b="1" dirty="0" smtClean="0">
                <a:solidFill>
                  <a:srgbClr val="0070C0"/>
                </a:solidFill>
              </a:rPr>
              <a:t>Analityczne myślenie</a:t>
            </a:r>
          </a:p>
          <a:p>
            <a:pPr marL="285750" indent="-285750">
              <a:buFontTx/>
              <a:buChar char="-"/>
            </a:pPr>
            <a:r>
              <a:rPr lang="pl-PL" sz="2600" b="1" dirty="0" smtClean="0">
                <a:solidFill>
                  <a:srgbClr val="0070C0"/>
                </a:solidFill>
              </a:rPr>
              <a:t>Umiejętność nawiązywania kontaktów z ludźmi</a:t>
            </a:r>
          </a:p>
          <a:p>
            <a:pPr marL="285750" indent="-285750">
              <a:buFontTx/>
              <a:buChar char="-"/>
            </a:pPr>
            <a:r>
              <a:rPr lang="pl-PL" sz="2600" b="1" dirty="0" smtClean="0">
                <a:solidFill>
                  <a:srgbClr val="0070C0"/>
                </a:solidFill>
              </a:rPr>
              <a:t>Zdolności planistyczne</a:t>
            </a:r>
          </a:p>
          <a:p>
            <a:pPr marL="285750" indent="-285750">
              <a:buFontTx/>
              <a:buChar char="-"/>
            </a:pPr>
            <a:r>
              <a:rPr lang="pl-PL" sz="2600" b="1" dirty="0" smtClean="0">
                <a:solidFill>
                  <a:srgbClr val="0070C0"/>
                </a:solidFill>
              </a:rPr>
              <a:t>Terminowość</a:t>
            </a:r>
          </a:p>
          <a:p>
            <a:pPr marL="285750" indent="-285750">
              <a:buFontTx/>
              <a:buChar char="-"/>
            </a:pPr>
            <a:r>
              <a:rPr lang="pl-PL" sz="2600" b="1" dirty="0" smtClean="0">
                <a:solidFill>
                  <a:srgbClr val="0070C0"/>
                </a:solidFill>
              </a:rPr>
              <a:t>Komunikatywność</a:t>
            </a:r>
          </a:p>
          <a:p>
            <a:pPr marL="285750" indent="-285750">
              <a:buFontTx/>
              <a:buChar char="-"/>
            </a:pPr>
            <a:r>
              <a:rPr lang="pl-PL" sz="2600" b="1" dirty="0" smtClean="0">
                <a:solidFill>
                  <a:srgbClr val="0070C0"/>
                </a:solidFill>
              </a:rPr>
              <a:t>Dokładność</a:t>
            </a:r>
          </a:p>
          <a:p>
            <a:pPr marL="285750" indent="-285750">
              <a:buFontTx/>
              <a:buChar char="-"/>
            </a:pPr>
            <a:r>
              <a:rPr lang="pl-PL" sz="2600" b="1" dirty="0" smtClean="0">
                <a:solidFill>
                  <a:srgbClr val="0070C0"/>
                </a:solidFill>
              </a:rPr>
              <a:t>Umiejętność posługiwania się sprzętem komputerowym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54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 descr="5 trendów w księgowości 2018 - Blog SaldeoSMART"/>
          <p:cNvSpPr/>
          <p:nvPr/>
        </p:nvSpPr>
        <p:spPr>
          <a:xfrm>
            <a:off x="594360" y="1447800"/>
            <a:ext cx="4480560" cy="440436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upa 2"/>
          <p:cNvGrpSpPr/>
          <p:nvPr/>
        </p:nvGrpSpPr>
        <p:grpSpPr>
          <a:xfrm>
            <a:off x="4723031" y="1066800"/>
            <a:ext cx="6844129" cy="4617720"/>
            <a:chOff x="1435948" y="4936"/>
            <a:chExt cx="5214817" cy="3166888"/>
          </a:xfrm>
        </p:grpSpPr>
        <p:sp>
          <p:nvSpPr>
            <p:cNvPr id="4" name="Pięciokąt 3"/>
            <p:cNvSpPr/>
            <p:nvPr/>
          </p:nvSpPr>
          <p:spPr>
            <a:xfrm rot="10800000">
              <a:off x="1435948" y="4936"/>
              <a:ext cx="5214817" cy="3166888"/>
            </a:xfrm>
            <a:prstGeom prst="homePlate">
              <a:avLst/>
            </a:prstGeom>
            <a:solidFill>
              <a:srgbClr val="00AEEF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5" name="Pięciokąt 4"/>
            <p:cNvSpPr/>
            <p:nvPr/>
          </p:nvSpPr>
          <p:spPr>
            <a:xfrm rot="21600000">
              <a:off x="2227670" y="4936"/>
              <a:ext cx="4423095" cy="31668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2209" tIns="68580" rIns="128016" bIns="68580" numCol="1" spcCol="1270" anchor="ctr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Wynagrodzenia w księgowości</a:t>
              </a: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• początkowy etap kariery od 3500 zł do 5000 zł (brutto)</a:t>
              </a: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• samodzielny </a:t>
              </a:r>
              <a:r>
                <a:rPr kumimoji="0" lang="pl-P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księgowy </a:t>
              </a:r>
              <a:r>
                <a:rPr kumimoji="0" lang="pl-PL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od 4500 zł do 7000 zł (brutto)</a:t>
              </a: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• doświadczeni specjaliści od 7000 zł do 10 000 zł (brutto)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0374" y="597863"/>
            <a:ext cx="4660265" cy="2622211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U</a:t>
            </a:r>
            <a:r>
              <a:rPr lang="pl-PL" cap="none" dirty="0" smtClean="0">
                <a:solidFill>
                  <a:srgbClr val="0070C0"/>
                </a:solidFill>
              </a:rPr>
              <a:t>zasadnienie potrzeby kształcenia w zawodzie technik rachunkowości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Rozwój </a:t>
            </a:r>
            <a:r>
              <a:rPr lang="pl-PL" dirty="0">
                <a:solidFill>
                  <a:srgbClr val="0070C0"/>
                </a:solidFill>
              </a:rPr>
              <a:t>gospodarki i związana z nią informatyzacja systemu rachunkowości sprawia, że pracodawca na rynku pracy poszukuje wykształconego, otwartego na aktualizowanie wiedzy, kompetencji i umiejętności pracownika. Zawód technika rachunkowości odgrywa coraz większą rolę, w związku z powstawaniem coraz to nowych przedsiębiorstw i instytucji. Umożliwia uczestnictwo w życiu gospodarczym w kraju i poza jego granicami ze względu na ujednolicenie </a:t>
            </a:r>
            <a:r>
              <a:rPr lang="pl-PL" dirty="0" smtClean="0">
                <a:solidFill>
                  <a:srgbClr val="0070C0"/>
                </a:solidFill>
              </a:rPr>
              <a:t>systemu rachunkowości </a:t>
            </a:r>
            <a:r>
              <a:rPr lang="pl-PL" dirty="0">
                <a:solidFill>
                  <a:srgbClr val="0070C0"/>
                </a:solidFill>
              </a:rPr>
              <a:t>w różnych krajach</a:t>
            </a:r>
            <a:r>
              <a:rPr lang="pl-PL" dirty="0"/>
              <a:t>.</a:t>
            </a:r>
            <a:endParaRPr lang="pl-PL" dirty="0"/>
          </a:p>
        </p:txBody>
      </p:sp>
      <p:sp>
        <p:nvSpPr>
          <p:cNvPr id="8" name="AutoShape 8" descr="5 ciekawostek o księgowych, o których nie miałeś pojęcia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657599"/>
            <a:ext cx="4890274" cy="26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15441" y="5486400"/>
            <a:ext cx="9631680" cy="994565"/>
          </a:xfrm>
        </p:spPr>
        <p:txBody>
          <a:bodyPr/>
          <a:lstStyle/>
          <a:p>
            <a:pPr algn="ctr"/>
            <a:r>
              <a:rPr lang="pl-PL" sz="4000" b="1" dirty="0">
                <a:solidFill>
                  <a:srgbClr val="B50BB9"/>
                </a:solidFill>
              </a:rPr>
              <a:t>Do zobaczenia we wrześniu 2021 r.</a:t>
            </a:r>
          </a:p>
          <a:p>
            <a:pPr algn="ctr"/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21" y="1558598"/>
            <a:ext cx="7049134" cy="39278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1" y="353541"/>
            <a:ext cx="5715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hemat blokowy: Ręczne wprowadzanie 9" descr="kobieta pije kawę przy biurku"/>
          <p:cNvSpPr/>
          <p:nvPr/>
        </p:nvSpPr>
        <p:spPr>
          <a:xfrm flipH="1">
            <a:off x="7983940" y="746760"/>
            <a:ext cx="2988860" cy="56997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8"/>
              <a:gd name="connsiteY0" fmla="*/ 3061 h 11061"/>
              <a:gd name="connsiteX1" fmla="*/ 10018 w 10018"/>
              <a:gd name="connsiteY1" fmla="*/ 0 h 11061"/>
              <a:gd name="connsiteX2" fmla="*/ 10000 w 10018"/>
              <a:gd name="connsiteY2" fmla="*/ 11061 h 11061"/>
              <a:gd name="connsiteX3" fmla="*/ 0 w 10018"/>
              <a:gd name="connsiteY3" fmla="*/ 11061 h 11061"/>
              <a:gd name="connsiteX4" fmla="*/ 0 w 10018"/>
              <a:gd name="connsiteY4" fmla="*/ 3061 h 11061"/>
              <a:gd name="connsiteX0" fmla="*/ 0 w 10018"/>
              <a:gd name="connsiteY0" fmla="*/ 3131 h 11131"/>
              <a:gd name="connsiteX1" fmla="*/ 9844 w 10018"/>
              <a:gd name="connsiteY1" fmla="*/ 0 h 11131"/>
              <a:gd name="connsiteX2" fmla="*/ 10018 w 10018"/>
              <a:gd name="connsiteY2" fmla="*/ 70 h 11131"/>
              <a:gd name="connsiteX3" fmla="*/ 10000 w 10018"/>
              <a:gd name="connsiteY3" fmla="*/ 11131 h 11131"/>
              <a:gd name="connsiteX4" fmla="*/ 0 w 10018"/>
              <a:gd name="connsiteY4" fmla="*/ 11131 h 11131"/>
              <a:gd name="connsiteX5" fmla="*/ 0 w 10018"/>
              <a:gd name="connsiteY5" fmla="*/ 3131 h 11131"/>
              <a:gd name="connsiteX0" fmla="*/ 0 w 10018"/>
              <a:gd name="connsiteY0" fmla="*/ 3061 h 11061"/>
              <a:gd name="connsiteX1" fmla="*/ 9844 w 10018"/>
              <a:gd name="connsiteY1" fmla="*/ 67 h 11061"/>
              <a:gd name="connsiteX2" fmla="*/ 10018 w 10018"/>
              <a:gd name="connsiteY2" fmla="*/ 0 h 11061"/>
              <a:gd name="connsiteX3" fmla="*/ 10000 w 10018"/>
              <a:gd name="connsiteY3" fmla="*/ 11061 h 11061"/>
              <a:gd name="connsiteX4" fmla="*/ 0 w 10018"/>
              <a:gd name="connsiteY4" fmla="*/ 11061 h 11061"/>
              <a:gd name="connsiteX5" fmla="*/ 0 w 10018"/>
              <a:gd name="connsiteY5" fmla="*/ 3061 h 11061"/>
              <a:gd name="connsiteX0" fmla="*/ 0 w 10018"/>
              <a:gd name="connsiteY0" fmla="*/ 3085 h 11085"/>
              <a:gd name="connsiteX1" fmla="*/ 9844 w 10018"/>
              <a:gd name="connsiteY1" fmla="*/ 0 h 11085"/>
              <a:gd name="connsiteX2" fmla="*/ 10018 w 10018"/>
              <a:gd name="connsiteY2" fmla="*/ 24 h 11085"/>
              <a:gd name="connsiteX3" fmla="*/ 10000 w 10018"/>
              <a:gd name="connsiteY3" fmla="*/ 11085 h 11085"/>
              <a:gd name="connsiteX4" fmla="*/ 0 w 10018"/>
              <a:gd name="connsiteY4" fmla="*/ 11085 h 11085"/>
              <a:gd name="connsiteX5" fmla="*/ 0 w 10018"/>
              <a:gd name="connsiteY5" fmla="*/ 3085 h 11085"/>
              <a:gd name="connsiteX0" fmla="*/ 0 w 10018"/>
              <a:gd name="connsiteY0" fmla="*/ 3142 h 11142"/>
              <a:gd name="connsiteX1" fmla="*/ 9844 w 10018"/>
              <a:gd name="connsiteY1" fmla="*/ 0 h 11142"/>
              <a:gd name="connsiteX2" fmla="*/ 10018 w 10018"/>
              <a:gd name="connsiteY2" fmla="*/ 81 h 11142"/>
              <a:gd name="connsiteX3" fmla="*/ 10000 w 10018"/>
              <a:gd name="connsiteY3" fmla="*/ 11142 h 11142"/>
              <a:gd name="connsiteX4" fmla="*/ 0 w 10018"/>
              <a:gd name="connsiteY4" fmla="*/ 11142 h 11142"/>
              <a:gd name="connsiteX5" fmla="*/ 0 w 10018"/>
              <a:gd name="connsiteY5" fmla="*/ 3142 h 11142"/>
              <a:gd name="connsiteX0" fmla="*/ 0 w 10018"/>
              <a:gd name="connsiteY0" fmla="*/ 3142 h 11142"/>
              <a:gd name="connsiteX1" fmla="*/ 9992 w 10018"/>
              <a:gd name="connsiteY1" fmla="*/ 0 h 11142"/>
              <a:gd name="connsiteX2" fmla="*/ 10018 w 10018"/>
              <a:gd name="connsiteY2" fmla="*/ 81 h 11142"/>
              <a:gd name="connsiteX3" fmla="*/ 10000 w 10018"/>
              <a:gd name="connsiteY3" fmla="*/ 11142 h 11142"/>
              <a:gd name="connsiteX4" fmla="*/ 0 w 10018"/>
              <a:gd name="connsiteY4" fmla="*/ 11142 h 11142"/>
              <a:gd name="connsiteX5" fmla="*/ 0 w 10018"/>
              <a:gd name="connsiteY5" fmla="*/ 3142 h 1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1142">
                <a:moveTo>
                  <a:pt x="0" y="3142"/>
                </a:moveTo>
                <a:lnTo>
                  <a:pt x="9992" y="0"/>
                </a:lnTo>
                <a:cubicBezTo>
                  <a:pt x="10001" y="27"/>
                  <a:pt x="10009" y="54"/>
                  <a:pt x="10018" y="81"/>
                </a:cubicBezTo>
                <a:lnTo>
                  <a:pt x="10000" y="11142"/>
                </a:lnTo>
                <a:lnTo>
                  <a:pt x="0" y="11142"/>
                </a:lnTo>
                <a:lnTo>
                  <a:pt x="0" y="3142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0080" y="1369112"/>
            <a:ext cx="69294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00B0F0"/>
                </a:solidFill>
              </a:rPr>
              <a:t>Jesteś osobą o spokojnym usposobieniu,</a:t>
            </a:r>
          </a:p>
          <a:p>
            <a:r>
              <a:rPr lang="pl-PL" sz="4000" b="1" dirty="0" smtClean="0">
                <a:solidFill>
                  <a:srgbClr val="00B0F0"/>
                </a:solidFill>
              </a:rPr>
              <a:t>potrafisz doskonale organizować sobie pracę? Szukamy właśnie Ciebie!</a:t>
            </a:r>
            <a:endParaRPr lang="pl-PL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8845" y="1228300"/>
            <a:ext cx="3964224" cy="3698542"/>
          </a:xfrm>
        </p:spPr>
        <p:txBody>
          <a:bodyPr>
            <a:noAutofit/>
          </a:bodyPr>
          <a:lstStyle/>
          <a:p>
            <a:pPr algn="ctr"/>
            <a:r>
              <a:rPr lang="pl-PL" sz="4800" b="1" cap="none" dirty="0" smtClean="0">
                <a:solidFill>
                  <a:srgbClr val="00B0F0"/>
                </a:solidFill>
              </a:rPr>
              <a:t>Otwórz sobie drogę do zawodu na bardzo chłonnym rynku</a:t>
            </a:r>
            <a:endParaRPr lang="pl-PL" sz="4800" cap="none" dirty="0">
              <a:solidFill>
                <a:srgbClr val="00B0F0"/>
              </a:solidFill>
            </a:endParaRPr>
          </a:p>
        </p:txBody>
      </p:sp>
      <p:sp>
        <p:nvSpPr>
          <p:cNvPr id="5" name="Symbol zastępczy zawartości 4" descr="kobieta z plecakiem, trzymająca książki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6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65" y="598529"/>
            <a:ext cx="11144695" cy="1750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rostokąt 2" descr="birety absolwentów w powietrzu"/>
          <p:cNvSpPr/>
          <p:nvPr/>
        </p:nvSpPr>
        <p:spPr>
          <a:xfrm>
            <a:off x="3921104" y="2972710"/>
            <a:ext cx="3473128" cy="31847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none" dirty="0" smtClean="0"/>
              <a:t>Kreatywny technik rachunkowości</a:t>
            </a:r>
            <a:endParaRPr lang="pl-PL" cap="none" dirty="0"/>
          </a:p>
        </p:txBody>
      </p:sp>
      <p:sp>
        <p:nvSpPr>
          <p:cNvPr id="3" name="Prostokąt 2"/>
          <p:cNvSpPr/>
          <p:nvPr/>
        </p:nvSpPr>
        <p:spPr>
          <a:xfrm>
            <a:off x="838200" y="2049904"/>
            <a:ext cx="835242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343025" algn="l"/>
              </a:tabLst>
            </a:pP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Znani ksi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ę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gowi: </a:t>
            </a:r>
            <a:endParaRPr lang="pl-PL" sz="1100" dirty="0" smtClean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1343025" algn="l"/>
              </a:tabLst>
            </a:pPr>
            <a:r>
              <a:rPr lang="pl-PL" b="1" dirty="0" err="1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Mick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Jagger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lider zespo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ł</a:t>
            </a: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u The Rolling Stones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pl-PL" sz="1100" dirty="0" smtClean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1343025" algn="l"/>
              </a:tabLst>
            </a:pP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piosenkarka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Janet Jackson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pl-PL" sz="1100" dirty="0" smtClean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1343025" algn="l"/>
              </a:tabLst>
            </a:pP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muzyk jazzowy </a:t>
            </a:r>
            <a:r>
              <a:rPr lang="pl-PL" b="1" dirty="0" err="1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Kenny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pl-PL" sz="1100" dirty="0" smtClean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1343025" algn="l"/>
              </a:tabLst>
            </a:pP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tak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ż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powie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ś</a:t>
            </a: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ciopisarz 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John Grisham</a:t>
            </a:r>
            <a:endParaRPr lang="pl-PL" sz="1100" dirty="0" smtClean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1343025" algn="l"/>
              </a:tabLst>
            </a:pP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Wynalazc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ą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gumy do 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ż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ucia </a:t>
            </a: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ł</a:t>
            </a: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ksi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ę</a:t>
            </a: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gowy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Walter </a:t>
            </a:r>
            <a:r>
              <a:rPr lang="pl-PL" b="1" dirty="0" err="1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Diemer</a:t>
            </a:r>
            <a:endParaRPr lang="pl-PL" sz="1100" dirty="0" smtClean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1343025" algn="l"/>
              </a:tabLst>
            </a:pP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Ksi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ę</a:t>
            </a: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gowi doprowadzili do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aresztowania Ala Capone</a:t>
            </a:r>
            <a:endParaRPr lang="pl-PL" sz="1100" dirty="0" smtClean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1343025" algn="l"/>
              </a:tabLst>
            </a:pP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Ksi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ę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gowi podliczaj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ą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ł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osy 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 ceremoni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ą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wr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ę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czenia Oscar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Lucida Handwriting" panose="03010101010101010101" pitchFamily="66" charset="0"/>
              </a:rPr>
              <a:t>ó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pl-PL" sz="1100" dirty="0" smtClean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Wspó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ł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ł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ż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yciel firmy Nike 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ksi</a:t>
            </a:r>
            <a:r>
              <a:rPr lang="pl-PL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ę</a:t>
            </a:r>
            <a:r>
              <a:rPr lang="pl-PL" b="1" dirty="0" smtClean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gowy</a:t>
            </a:r>
            <a:endParaRPr lang="pl-PL" sz="11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Obraz 3" descr="Osoba pisząca na tablicy przed klas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59" y="1813559"/>
            <a:ext cx="2553155" cy="2139237"/>
          </a:xfrm>
          <a:prstGeom prst="rect">
            <a:avLst/>
          </a:prstGeom>
          <a:noFill/>
        </p:spPr>
      </p:pic>
      <p:sp>
        <p:nvSpPr>
          <p:cNvPr id="5" name="Prostokąt 4" descr="grupa uczniów przy stole spoglądająca na laptop i prowadząca rozmowę"/>
          <p:cNvSpPr/>
          <p:nvPr/>
        </p:nvSpPr>
        <p:spPr>
          <a:xfrm>
            <a:off x="8976360" y="4189141"/>
            <a:ext cx="2651760" cy="2286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2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2" y="701040"/>
            <a:ext cx="4587240" cy="5109843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95160" y="1249680"/>
            <a:ext cx="40386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://www.zmsp-przasnysz.pl/wp-content/uploads/2019/05/tr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"/>
            <a:ext cx="10363200" cy="598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5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5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cap="none" dirty="0" smtClean="0">
                <a:solidFill>
                  <a:srgbClr val="0070C0"/>
                </a:solidFill>
              </a:rPr>
              <a:t>Nauczymy cię:</a:t>
            </a:r>
            <a:r>
              <a:rPr lang="pl-PL" sz="3200" cap="none" dirty="0" smtClean="0">
                <a:solidFill>
                  <a:srgbClr val="0070C0"/>
                </a:solidFill>
              </a:rPr>
              <a:t/>
            </a:r>
            <a:br>
              <a:rPr lang="pl-PL" sz="3200" cap="none" dirty="0" smtClean="0">
                <a:solidFill>
                  <a:srgbClr val="0070C0"/>
                </a:solidFill>
              </a:rPr>
            </a:br>
            <a:endParaRPr lang="pl-PL" cap="none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958758"/>
              </p:ext>
            </p:extLst>
          </p:nvPr>
        </p:nvGraphicFramePr>
        <p:xfrm>
          <a:off x="1023938" y="1539240"/>
          <a:ext cx="9720262" cy="4696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0262"/>
              </a:tblGrid>
              <a:tr h="43281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   </a:t>
                      </a:r>
                      <a:r>
                        <a:rPr lang="pl-PL" sz="2400" dirty="0" smtClean="0">
                          <a:effectLst/>
                        </a:rPr>
                        <a:t> </a:t>
                      </a:r>
                      <a:r>
                        <a:rPr lang="pl-PL" sz="2400" dirty="0">
                          <a:effectLst/>
                        </a:rPr>
                        <a:t>$ prowadzenia rachunkowości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  </a:t>
                      </a:r>
                      <a:r>
                        <a:rPr lang="pl-PL" sz="2400" dirty="0" smtClean="0">
                          <a:effectLst/>
                        </a:rPr>
                        <a:t>  </a:t>
                      </a:r>
                      <a:r>
                        <a:rPr lang="pl-PL" sz="2400" dirty="0">
                          <a:effectLst/>
                        </a:rPr>
                        <a:t>$ rozliczania podatków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    </a:t>
                      </a:r>
                      <a:r>
                        <a:rPr lang="pl-PL" sz="2400" dirty="0" smtClean="0">
                          <a:effectLst/>
                        </a:rPr>
                        <a:t>$ </a:t>
                      </a:r>
                      <a:r>
                        <a:rPr lang="pl-PL" sz="2400" dirty="0">
                          <a:effectLst/>
                        </a:rPr>
                        <a:t>rozliczania wynagrodzeń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  </a:t>
                      </a:r>
                      <a:r>
                        <a:rPr lang="pl-PL" sz="2400" dirty="0" smtClean="0">
                          <a:effectLst/>
                        </a:rPr>
                        <a:t>  </a:t>
                      </a:r>
                      <a:r>
                        <a:rPr lang="pl-PL" sz="2400" dirty="0">
                          <a:effectLst/>
                        </a:rPr>
                        <a:t>$ prowadzenia analizy </a:t>
                      </a:r>
                      <a:r>
                        <a:rPr lang="pl-PL" sz="2400" dirty="0" smtClean="0">
                          <a:effectLst/>
                        </a:rPr>
                        <a:t>finansowej</a:t>
                      </a:r>
                      <a:endParaRPr lang="pl-PL" sz="24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</a:rPr>
                        <a:t>    $ </a:t>
                      </a:r>
                      <a:r>
                        <a:rPr lang="pl-PL" sz="2400" dirty="0">
                          <a:effectLst/>
                        </a:rPr>
                        <a:t>dokumentowania i ewidencjonowania operacji gospodarczych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</a:rPr>
                        <a:t>    $ </a:t>
                      </a:r>
                      <a:r>
                        <a:rPr lang="pl-PL" sz="2400" dirty="0">
                          <a:effectLst/>
                        </a:rPr>
                        <a:t>sporządzania sprawozdań finansowych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    </a:t>
                      </a:r>
                      <a:r>
                        <a:rPr lang="pl-PL" sz="2400" dirty="0" smtClean="0">
                          <a:effectLst/>
                        </a:rPr>
                        <a:t>$ </a:t>
                      </a:r>
                      <a:r>
                        <a:rPr lang="pl-PL" sz="2400" dirty="0">
                          <a:effectLst/>
                        </a:rPr>
                        <a:t>sporządzania biznesplanu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    </a:t>
                      </a:r>
                      <a:r>
                        <a:rPr lang="pl-PL" sz="2400" dirty="0" smtClean="0">
                          <a:effectLst/>
                        </a:rPr>
                        <a:t>$ </a:t>
                      </a:r>
                      <a:r>
                        <a:rPr lang="pl-PL" sz="2400" dirty="0">
                          <a:effectLst/>
                        </a:rPr>
                        <a:t>obsługi programów finansowo - księgowych</a:t>
                      </a:r>
                      <a:endParaRPr lang="pl-PL" sz="2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1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250</Words>
  <Application>Microsoft Office PowerPoint</Application>
  <PresentationFormat>Panoramiczny</PresentationFormat>
  <Paragraphs>43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4" baseType="lpstr">
      <vt:lpstr>Arial</vt:lpstr>
      <vt:lpstr>Cambria</vt:lpstr>
      <vt:lpstr>Century Gothic</vt:lpstr>
      <vt:lpstr>Constantia</vt:lpstr>
      <vt:lpstr>Franklin Gothic Book</vt:lpstr>
      <vt:lpstr>Lucida Handwriting</vt:lpstr>
      <vt:lpstr>Palatino Linotype</vt:lpstr>
      <vt:lpstr>Times New Roman</vt:lpstr>
      <vt:lpstr>Tw Cen MT</vt:lpstr>
      <vt:lpstr>Wingdings 3</vt:lpstr>
      <vt:lpstr>Integralny</vt:lpstr>
      <vt:lpstr>Powiatowy  Zespół  Szkół nr 2 Pszczyna</vt:lpstr>
      <vt:lpstr>Prezentacja programu PowerPoint</vt:lpstr>
      <vt:lpstr>Otwórz sobie drogę do zawodu na bardzo chłonnym rynku</vt:lpstr>
      <vt:lpstr>Prezentacja programu PowerPoint</vt:lpstr>
      <vt:lpstr>Kreatywny technik rachunkowości</vt:lpstr>
      <vt:lpstr>Prezentacja programu PowerPoint</vt:lpstr>
      <vt:lpstr>Prezentacja programu PowerPoint</vt:lpstr>
      <vt:lpstr>Prezentacja programu PowerPoint</vt:lpstr>
      <vt:lpstr>Nauczymy cię: </vt:lpstr>
      <vt:lpstr>Predyspozycje do wykonywania zawodu</vt:lpstr>
      <vt:lpstr>Prezentacja programu PowerPoint</vt:lpstr>
      <vt:lpstr>Uzasadnienie potrzeby kształcenia w zawodzie technik rachunkowości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Powiatowy  Zespół  Szkół nr 2 Pszczyna</dc:title>
  <dc:creator>M&amp;G&amp;M</dc:creator>
  <cp:lastModifiedBy>M&amp;G&amp;M</cp:lastModifiedBy>
  <cp:revision>7</cp:revision>
  <dcterms:created xsi:type="dcterms:W3CDTF">2021-04-12T16:37:49Z</dcterms:created>
  <dcterms:modified xsi:type="dcterms:W3CDTF">2021-04-12T17:41:31Z</dcterms:modified>
</cp:coreProperties>
</file>